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44"/>
  </p:notesMasterIdLst>
  <p:sldIdLst>
    <p:sldId id="256" r:id="rId3"/>
    <p:sldId id="257" r:id="rId4"/>
    <p:sldId id="258" r:id="rId5"/>
    <p:sldId id="268" r:id="rId6"/>
    <p:sldId id="269" r:id="rId7"/>
    <p:sldId id="295" r:id="rId8"/>
    <p:sldId id="275" r:id="rId9"/>
    <p:sldId id="296" r:id="rId10"/>
    <p:sldId id="297" r:id="rId11"/>
    <p:sldId id="271" r:id="rId12"/>
    <p:sldId id="300" r:id="rId13"/>
    <p:sldId id="267" r:id="rId14"/>
    <p:sldId id="278" r:id="rId15"/>
    <p:sldId id="279" r:id="rId16"/>
    <p:sldId id="281" r:id="rId17"/>
    <p:sldId id="283" r:id="rId18"/>
    <p:sldId id="301" r:id="rId19"/>
    <p:sldId id="273" r:id="rId20"/>
    <p:sldId id="284" r:id="rId21"/>
    <p:sldId id="299" r:id="rId22"/>
    <p:sldId id="285" r:id="rId23"/>
    <p:sldId id="298" r:id="rId24"/>
    <p:sldId id="286" r:id="rId25"/>
    <p:sldId id="287" r:id="rId26"/>
    <p:sldId id="288" r:id="rId27"/>
    <p:sldId id="302" r:id="rId28"/>
    <p:sldId id="303" r:id="rId29"/>
    <p:sldId id="260" r:id="rId30"/>
    <p:sldId id="304" r:id="rId31"/>
    <p:sldId id="293" r:id="rId32"/>
    <p:sldId id="263" r:id="rId33"/>
    <p:sldId id="305" r:id="rId34"/>
    <p:sldId id="261" r:id="rId35"/>
    <p:sldId id="306" r:id="rId36"/>
    <p:sldId id="290" r:id="rId37"/>
    <p:sldId id="307" r:id="rId38"/>
    <p:sldId id="308" r:id="rId39"/>
    <p:sldId id="266" r:id="rId40"/>
    <p:sldId id="309" r:id="rId41"/>
    <p:sldId id="310" r:id="rId42"/>
    <p:sldId id="31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/>
    <p:restoredTop sz="87297"/>
  </p:normalViewPr>
  <p:slideViewPr>
    <p:cSldViewPr snapToGrid="0" snapToObjects="1">
      <p:cViewPr varScale="1">
        <p:scale>
          <a:sx n="131" d="100"/>
          <a:sy n="131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165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321FA-B45F-154B-B98F-B3E5181AEF31}" type="doc">
      <dgm:prSet loTypeId="urn:microsoft.com/office/officeart/2005/8/layout/process1" loCatId="" qsTypeId="urn:microsoft.com/office/officeart/2005/8/quickstyle/simple1" qsCatId="simple" csTypeId="urn:microsoft.com/office/officeart/2005/8/colors/accent2_2" csCatId="accent2" phldr="1"/>
      <dgm:spPr/>
    </dgm:pt>
    <dgm:pt modelId="{58E8F82A-293F-2440-A071-0AC3511FCE50}">
      <dgm:prSet phldrT="[Text]"/>
      <dgm:spPr>
        <a:solidFill>
          <a:srgbClr val="FFB600"/>
        </a:solidFill>
      </dgm:spPr>
      <dgm:t>
        <a:bodyPr/>
        <a:lstStyle/>
        <a:p>
          <a:r>
            <a:rPr lang="en-GB" b="1" i="0" dirty="0" err="1">
              <a:solidFill>
                <a:schemeClr val="tx1"/>
              </a:solidFill>
              <a:latin typeface="Raleway ExtraBold" panose="020B0503030101060003" pitchFamily="34" charset="77"/>
            </a:rPr>
            <a:t>cambridge</a:t>
          </a:r>
          <a:r>
            <a:rPr lang="en-GB" b="1" i="0" dirty="0">
              <a:solidFill>
                <a:schemeClr val="tx1"/>
              </a:solidFill>
              <a:latin typeface="Raleway ExtraBold" panose="020B0503030101060003" pitchFamily="34" charset="77"/>
            </a:rPr>
            <a:t>-bumps-website</a:t>
          </a:r>
        </a:p>
      </dgm:t>
    </dgm:pt>
    <dgm:pt modelId="{B18D600A-8484-8D4E-B9D8-FCCB4C93CD55}" type="parTrans" cxnId="{ACD68982-A080-F749-B3EA-FD15DB69EBDE}">
      <dgm:prSet/>
      <dgm:spPr/>
      <dgm:t>
        <a:bodyPr/>
        <a:lstStyle/>
        <a:p>
          <a:endParaRPr lang="en-GB"/>
        </a:p>
      </dgm:t>
    </dgm:pt>
    <dgm:pt modelId="{3474F022-B0E2-C442-BBB8-F147264808A2}" type="sibTrans" cxnId="{ACD68982-A080-F749-B3EA-FD15DB69EBDE}">
      <dgm:prSet/>
      <dgm:spPr>
        <a:solidFill>
          <a:srgbClr val="FFB600"/>
        </a:solidFill>
      </dgm:spPr>
      <dgm:t>
        <a:bodyPr/>
        <a:lstStyle/>
        <a:p>
          <a:endParaRPr lang="en-GB" b="1" i="0">
            <a:solidFill>
              <a:schemeClr val="tx1"/>
            </a:solidFill>
            <a:latin typeface="Raleway ExtraBold" panose="020B0503030101060003" pitchFamily="34" charset="77"/>
          </a:endParaRPr>
        </a:p>
      </dgm:t>
    </dgm:pt>
    <dgm:pt modelId="{B88C3075-488C-D046-94F9-4E351896CE7A}">
      <dgm:prSet phldrT="[Text]"/>
      <dgm:spPr>
        <a:solidFill>
          <a:srgbClr val="FFB600"/>
        </a:solidFill>
      </dgm:spPr>
      <dgm:t>
        <a:bodyPr/>
        <a:lstStyle/>
        <a:p>
          <a:r>
            <a:rPr lang="en-GB" b="1" i="0" dirty="0">
              <a:solidFill>
                <a:schemeClr val="tx1"/>
              </a:solidFill>
              <a:latin typeface="Raleway ExtraBold" panose="020B0503030101060003" pitchFamily="34" charset="77"/>
            </a:rPr>
            <a:t>react-bumps-chart</a:t>
          </a:r>
        </a:p>
      </dgm:t>
    </dgm:pt>
    <dgm:pt modelId="{4D8F5794-7570-324D-8FD6-1D64B329FAA8}" type="parTrans" cxnId="{57AD76F1-270E-4B46-8ECE-DA13E89719EF}">
      <dgm:prSet/>
      <dgm:spPr/>
      <dgm:t>
        <a:bodyPr/>
        <a:lstStyle/>
        <a:p>
          <a:endParaRPr lang="en-GB"/>
        </a:p>
      </dgm:t>
    </dgm:pt>
    <dgm:pt modelId="{AB5240AA-6350-184D-A2B2-94666279D855}" type="sibTrans" cxnId="{57AD76F1-270E-4B46-8ECE-DA13E89719EF}">
      <dgm:prSet/>
      <dgm:spPr>
        <a:solidFill>
          <a:srgbClr val="FFB600"/>
        </a:solidFill>
      </dgm:spPr>
      <dgm:t>
        <a:bodyPr/>
        <a:lstStyle/>
        <a:p>
          <a:endParaRPr lang="en-GB" b="1" i="0">
            <a:solidFill>
              <a:schemeClr val="tx1"/>
            </a:solidFill>
            <a:latin typeface="Raleway ExtraBold" panose="020B0503030101060003" pitchFamily="34" charset="77"/>
          </a:endParaRPr>
        </a:p>
      </dgm:t>
    </dgm:pt>
    <dgm:pt modelId="{1F1A2421-7B53-2F46-9554-90E2C6C2D906}">
      <dgm:prSet phldrT="[Text]"/>
      <dgm:spPr>
        <a:solidFill>
          <a:srgbClr val="FFB600"/>
        </a:solidFill>
      </dgm:spPr>
      <dgm:t>
        <a:bodyPr/>
        <a:lstStyle/>
        <a:p>
          <a:r>
            <a:rPr lang="en-GB" b="1" i="0" dirty="0">
              <a:solidFill>
                <a:schemeClr val="tx1"/>
              </a:solidFill>
              <a:latin typeface="Raleway ExtraBold" panose="020B0503030101060003" pitchFamily="34" charset="77"/>
            </a:rPr>
            <a:t>react-rowing-blades</a:t>
          </a:r>
        </a:p>
      </dgm:t>
    </dgm:pt>
    <dgm:pt modelId="{E00A697C-9267-D448-B1CF-94CA2DCE3B78}" type="parTrans" cxnId="{4C96B0F9-E121-B14E-84D9-B50D7A3CC501}">
      <dgm:prSet/>
      <dgm:spPr/>
      <dgm:t>
        <a:bodyPr/>
        <a:lstStyle/>
        <a:p>
          <a:endParaRPr lang="en-GB"/>
        </a:p>
      </dgm:t>
    </dgm:pt>
    <dgm:pt modelId="{72E6C6DB-CFD1-DD4D-B8A4-005D08A254A8}" type="sibTrans" cxnId="{4C96B0F9-E121-B14E-84D9-B50D7A3CC501}">
      <dgm:prSet/>
      <dgm:spPr/>
      <dgm:t>
        <a:bodyPr/>
        <a:lstStyle/>
        <a:p>
          <a:endParaRPr lang="en-GB"/>
        </a:p>
      </dgm:t>
    </dgm:pt>
    <dgm:pt modelId="{8C7EFCD5-669C-A94E-8B32-FFBBFFB287A7}" type="pres">
      <dgm:prSet presAssocID="{486321FA-B45F-154B-B98F-B3E5181AEF31}" presName="Name0" presStyleCnt="0">
        <dgm:presLayoutVars>
          <dgm:dir/>
          <dgm:resizeHandles val="exact"/>
        </dgm:presLayoutVars>
      </dgm:prSet>
      <dgm:spPr/>
    </dgm:pt>
    <dgm:pt modelId="{332E4841-6D09-AD4B-A9F4-4C29B74863DB}" type="pres">
      <dgm:prSet presAssocID="{58E8F82A-293F-2440-A071-0AC3511FCE50}" presName="node" presStyleLbl="node1" presStyleIdx="0" presStyleCnt="3">
        <dgm:presLayoutVars>
          <dgm:bulletEnabled val="1"/>
        </dgm:presLayoutVars>
      </dgm:prSet>
      <dgm:spPr/>
    </dgm:pt>
    <dgm:pt modelId="{6B4DBAE1-A4FA-B944-B56C-6E68DCD8CE85}" type="pres">
      <dgm:prSet presAssocID="{3474F022-B0E2-C442-BBB8-F147264808A2}" presName="sibTrans" presStyleLbl="sibTrans2D1" presStyleIdx="0" presStyleCnt="2"/>
      <dgm:spPr/>
    </dgm:pt>
    <dgm:pt modelId="{28D352E1-85E0-CD4B-9F42-9B5BB0192051}" type="pres">
      <dgm:prSet presAssocID="{3474F022-B0E2-C442-BBB8-F147264808A2}" presName="connectorText" presStyleLbl="sibTrans2D1" presStyleIdx="0" presStyleCnt="2"/>
      <dgm:spPr/>
    </dgm:pt>
    <dgm:pt modelId="{63B7E4D1-5747-0246-AEAB-4F76C94536AA}" type="pres">
      <dgm:prSet presAssocID="{B88C3075-488C-D046-94F9-4E351896CE7A}" presName="node" presStyleLbl="node1" presStyleIdx="1" presStyleCnt="3">
        <dgm:presLayoutVars>
          <dgm:bulletEnabled val="1"/>
        </dgm:presLayoutVars>
      </dgm:prSet>
      <dgm:spPr/>
    </dgm:pt>
    <dgm:pt modelId="{DB14243E-3F2C-BD4B-B628-C1823D93FD28}" type="pres">
      <dgm:prSet presAssocID="{AB5240AA-6350-184D-A2B2-94666279D855}" presName="sibTrans" presStyleLbl="sibTrans2D1" presStyleIdx="1" presStyleCnt="2"/>
      <dgm:spPr/>
    </dgm:pt>
    <dgm:pt modelId="{0547AFA8-1A7F-AC47-A053-0780AF2A50C2}" type="pres">
      <dgm:prSet presAssocID="{AB5240AA-6350-184D-A2B2-94666279D855}" presName="connectorText" presStyleLbl="sibTrans2D1" presStyleIdx="1" presStyleCnt="2"/>
      <dgm:spPr/>
    </dgm:pt>
    <dgm:pt modelId="{E98A4C96-E4C8-9447-8135-DC469B4DA667}" type="pres">
      <dgm:prSet presAssocID="{1F1A2421-7B53-2F46-9554-90E2C6C2D906}" presName="node" presStyleLbl="node1" presStyleIdx="2" presStyleCnt="3">
        <dgm:presLayoutVars>
          <dgm:bulletEnabled val="1"/>
        </dgm:presLayoutVars>
      </dgm:prSet>
      <dgm:spPr/>
    </dgm:pt>
  </dgm:ptLst>
  <dgm:cxnLst>
    <dgm:cxn modelId="{B4B1DC05-CDF7-B743-A7BD-11BC0F4569E5}" type="presOf" srcId="{AB5240AA-6350-184D-A2B2-94666279D855}" destId="{DB14243E-3F2C-BD4B-B628-C1823D93FD28}" srcOrd="0" destOrd="0" presId="urn:microsoft.com/office/officeart/2005/8/layout/process1"/>
    <dgm:cxn modelId="{3750F30F-3432-414D-83EE-09030938CB3E}" type="presOf" srcId="{B88C3075-488C-D046-94F9-4E351896CE7A}" destId="{63B7E4D1-5747-0246-AEAB-4F76C94536AA}" srcOrd="0" destOrd="0" presId="urn:microsoft.com/office/officeart/2005/8/layout/process1"/>
    <dgm:cxn modelId="{A500E91F-0BDB-964F-936D-32D9A2B1AF77}" type="presOf" srcId="{58E8F82A-293F-2440-A071-0AC3511FCE50}" destId="{332E4841-6D09-AD4B-A9F4-4C29B74863DB}" srcOrd="0" destOrd="0" presId="urn:microsoft.com/office/officeart/2005/8/layout/process1"/>
    <dgm:cxn modelId="{57AD1835-F46F-474D-8D72-5CE289B35EAA}" type="presOf" srcId="{1F1A2421-7B53-2F46-9554-90E2C6C2D906}" destId="{E98A4C96-E4C8-9447-8135-DC469B4DA667}" srcOrd="0" destOrd="0" presId="urn:microsoft.com/office/officeart/2005/8/layout/process1"/>
    <dgm:cxn modelId="{AC52934C-EAB3-CE43-80E2-9C8A2A065778}" type="presOf" srcId="{AB5240AA-6350-184D-A2B2-94666279D855}" destId="{0547AFA8-1A7F-AC47-A053-0780AF2A50C2}" srcOrd="1" destOrd="0" presId="urn:microsoft.com/office/officeart/2005/8/layout/process1"/>
    <dgm:cxn modelId="{C4B99F4C-3949-A046-A4B9-1A2C6B637DBC}" type="presOf" srcId="{486321FA-B45F-154B-B98F-B3E5181AEF31}" destId="{8C7EFCD5-669C-A94E-8B32-FFBBFFB287A7}" srcOrd="0" destOrd="0" presId="urn:microsoft.com/office/officeart/2005/8/layout/process1"/>
    <dgm:cxn modelId="{B836DB61-C8A7-4447-A765-B4DE4B806307}" type="presOf" srcId="{3474F022-B0E2-C442-BBB8-F147264808A2}" destId="{28D352E1-85E0-CD4B-9F42-9B5BB0192051}" srcOrd="1" destOrd="0" presId="urn:microsoft.com/office/officeart/2005/8/layout/process1"/>
    <dgm:cxn modelId="{ACD68982-A080-F749-B3EA-FD15DB69EBDE}" srcId="{486321FA-B45F-154B-B98F-B3E5181AEF31}" destId="{58E8F82A-293F-2440-A071-0AC3511FCE50}" srcOrd="0" destOrd="0" parTransId="{B18D600A-8484-8D4E-B9D8-FCCB4C93CD55}" sibTransId="{3474F022-B0E2-C442-BBB8-F147264808A2}"/>
    <dgm:cxn modelId="{94B6A9E5-18FC-C44F-9D43-9FFF7DDD50E2}" type="presOf" srcId="{3474F022-B0E2-C442-BBB8-F147264808A2}" destId="{6B4DBAE1-A4FA-B944-B56C-6E68DCD8CE85}" srcOrd="0" destOrd="0" presId="urn:microsoft.com/office/officeart/2005/8/layout/process1"/>
    <dgm:cxn modelId="{57AD76F1-270E-4B46-8ECE-DA13E89719EF}" srcId="{486321FA-B45F-154B-B98F-B3E5181AEF31}" destId="{B88C3075-488C-D046-94F9-4E351896CE7A}" srcOrd="1" destOrd="0" parTransId="{4D8F5794-7570-324D-8FD6-1D64B329FAA8}" sibTransId="{AB5240AA-6350-184D-A2B2-94666279D855}"/>
    <dgm:cxn modelId="{4C96B0F9-E121-B14E-84D9-B50D7A3CC501}" srcId="{486321FA-B45F-154B-B98F-B3E5181AEF31}" destId="{1F1A2421-7B53-2F46-9554-90E2C6C2D906}" srcOrd="2" destOrd="0" parTransId="{E00A697C-9267-D448-B1CF-94CA2DCE3B78}" sibTransId="{72E6C6DB-CFD1-DD4D-B8A4-005D08A254A8}"/>
    <dgm:cxn modelId="{87E6342F-2F37-A34A-82AA-A81D8909FF4B}" type="presParOf" srcId="{8C7EFCD5-669C-A94E-8B32-FFBBFFB287A7}" destId="{332E4841-6D09-AD4B-A9F4-4C29B74863DB}" srcOrd="0" destOrd="0" presId="urn:microsoft.com/office/officeart/2005/8/layout/process1"/>
    <dgm:cxn modelId="{AF4789BD-EE29-264A-8054-A7F29BC56A69}" type="presParOf" srcId="{8C7EFCD5-669C-A94E-8B32-FFBBFFB287A7}" destId="{6B4DBAE1-A4FA-B944-B56C-6E68DCD8CE85}" srcOrd="1" destOrd="0" presId="urn:microsoft.com/office/officeart/2005/8/layout/process1"/>
    <dgm:cxn modelId="{1F4304A6-469D-F948-BDBC-79E8906F8FF4}" type="presParOf" srcId="{6B4DBAE1-A4FA-B944-B56C-6E68DCD8CE85}" destId="{28D352E1-85E0-CD4B-9F42-9B5BB0192051}" srcOrd="0" destOrd="0" presId="urn:microsoft.com/office/officeart/2005/8/layout/process1"/>
    <dgm:cxn modelId="{810BE421-FDAA-D142-9CD3-6C4165A7B55F}" type="presParOf" srcId="{8C7EFCD5-669C-A94E-8B32-FFBBFFB287A7}" destId="{63B7E4D1-5747-0246-AEAB-4F76C94536AA}" srcOrd="2" destOrd="0" presId="urn:microsoft.com/office/officeart/2005/8/layout/process1"/>
    <dgm:cxn modelId="{23281B55-AF62-8549-88ED-C7F90B5C4366}" type="presParOf" srcId="{8C7EFCD5-669C-A94E-8B32-FFBBFFB287A7}" destId="{DB14243E-3F2C-BD4B-B628-C1823D93FD28}" srcOrd="3" destOrd="0" presId="urn:microsoft.com/office/officeart/2005/8/layout/process1"/>
    <dgm:cxn modelId="{0D9174C9-5D02-7143-8261-C5A7BA2B71C3}" type="presParOf" srcId="{DB14243E-3F2C-BD4B-B628-C1823D93FD28}" destId="{0547AFA8-1A7F-AC47-A053-0780AF2A50C2}" srcOrd="0" destOrd="0" presId="urn:microsoft.com/office/officeart/2005/8/layout/process1"/>
    <dgm:cxn modelId="{58110199-F924-0E40-BBC2-BFE139B5DB18}" type="presParOf" srcId="{8C7EFCD5-669C-A94E-8B32-FFBBFFB287A7}" destId="{E98A4C96-E4C8-9447-8135-DC469B4DA66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E4841-6D09-AD4B-A9F4-4C29B74863DB}">
      <dsp:nvSpPr>
        <dsp:cNvPr id="0" name=""/>
        <dsp:cNvSpPr/>
      </dsp:nvSpPr>
      <dsp:spPr>
        <a:xfrm>
          <a:off x="7099" y="1045423"/>
          <a:ext cx="2122060" cy="1273236"/>
        </a:xfrm>
        <a:prstGeom prst="roundRect">
          <a:avLst>
            <a:gd name="adj" fmla="val 10000"/>
          </a:avLst>
        </a:prstGeom>
        <a:solidFill>
          <a:srgbClr val="FFB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 dirty="0" err="1">
              <a:solidFill>
                <a:schemeClr val="tx1"/>
              </a:solidFill>
              <a:latin typeface="Raleway ExtraBold" panose="020B0503030101060003" pitchFamily="34" charset="77"/>
            </a:rPr>
            <a:t>cambridge</a:t>
          </a:r>
          <a:r>
            <a:rPr lang="en-GB" sz="2500" b="1" i="0" kern="1200" dirty="0">
              <a:solidFill>
                <a:schemeClr val="tx1"/>
              </a:solidFill>
              <a:latin typeface="Raleway ExtraBold" panose="020B0503030101060003" pitchFamily="34" charset="77"/>
            </a:rPr>
            <a:t>-bumps-website</a:t>
          </a:r>
        </a:p>
      </dsp:txBody>
      <dsp:txXfrm>
        <a:off x="44391" y="1082715"/>
        <a:ext cx="2047476" cy="1198652"/>
      </dsp:txXfrm>
    </dsp:sp>
    <dsp:sp modelId="{6B4DBAE1-A4FA-B944-B56C-6E68DCD8CE85}">
      <dsp:nvSpPr>
        <dsp:cNvPr id="0" name=""/>
        <dsp:cNvSpPr/>
      </dsp:nvSpPr>
      <dsp:spPr>
        <a:xfrm>
          <a:off x="2341366" y="1418906"/>
          <a:ext cx="449876" cy="526270"/>
        </a:xfrm>
        <a:prstGeom prst="rightArrow">
          <a:avLst>
            <a:gd name="adj1" fmla="val 60000"/>
            <a:gd name="adj2" fmla="val 50000"/>
          </a:avLst>
        </a:prstGeom>
        <a:solidFill>
          <a:srgbClr val="FFB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1" i="0" kern="1200">
            <a:solidFill>
              <a:schemeClr val="tx1"/>
            </a:solidFill>
            <a:latin typeface="Raleway ExtraBold" panose="020B0503030101060003" pitchFamily="34" charset="77"/>
          </a:endParaRPr>
        </a:p>
      </dsp:txBody>
      <dsp:txXfrm>
        <a:off x="2341366" y="1524160"/>
        <a:ext cx="314913" cy="315762"/>
      </dsp:txXfrm>
    </dsp:sp>
    <dsp:sp modelId="{63B7E4D1-5747-0246-AEAB-4F76C94536AA}">
      <dsp:nvSpPr>
        <dsp:cNvPr id="0" name=""/>
        <dsp:cNvSpPr/>
      </dsp:nvSpPr>
      <dsp:spPr>
        <a:xfrm>
          <a:off x="2977984" y="1045423"/>
          <a:ext cx="2122060" cy="1273236"/>
        </a:xfrm>
        <a:prstGeom prst="roundRect">
          <a:avLst>
            <a:gd name="adj" fmla="val 10000"/>
          </a:avLst>
        </a:prstGeom>
        <a:solidFill>
          <a:srgbClr val="FFB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 dirty="0">
              <a:solidFill>
                <a:schemeClr val="tx1"/>
              </a:solidFill>
              <a:latin typeface="Raleway ExtraBold" panose="020B0503030101060003" pitchFamily="34" charset="77"/>
            </a:rPr>
            <a:t>react-bumps-chart</a:t>
          </a:r>
        </a:p>
      </dsp:txBody>
      <dsp:txXfrm>
        <a:off x="3015276" y="1082715"/>
        <a:ext cx="2047476" cy="1198652"/>
      </dsp:txXfrm>
    </dsp:sp>
    <dsp:sp modelId="{DB14243E-3F2C-BD4B-B628-C1823D93FD28}">
      <dsp:nvSpPr>
        <dsp:cNvPr id="0" name=""/>
        <dsp:cNvSpPr/>
      </dsp:nvSpPr>
      <dsp:spPr>
        <a:xfrm>
          <a:off x="5312250" y="1418906"/>
          <a:ext cx="449876" cy="526270"/>
        </a:xfrm>
        <a:prstGeom prst="rightArrow">
          <a:avLst>
            <a:gd name="adj1" fmla="val 60000"/>
            <a:gd name="adj2" fmla="val 50000"/>
          </a:avLst>
        </a:prstGeom>
        <a:solidFill>
          <a:srgbClr val="FFB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1" i="0" kern="1200">
            <a:solidFill>
              <a:schemeClr val="tx1"/>
            </a:solidFill>
            <a:latin typeface="Raleway ExtraBold" panose="020B0503030101060003" pitchFamily="34" charset="77"/>
          </a:endParaRPr>
        </a:p>
      </dsp:txBody>
      <dsp:txXfrm>
        <a:off x="5312250" y="1524160"/>
        <a:ext cx="314913" cy="315762"/>
      </dsp:txXfrm>
    </dsp:sp>
    <dsp:sp modelId="{E98A4C96-E4C8-9447-8135-DC469B4DA667}">
      <dsp:nvSpPr>
        <dsp:cNvPr id="0" name=""/>
        <dsp:cNvSpPr/>
      </dsp:nvSpPr>
      <dsp:spPr>
        <a:xfrm>
          <a:off x="5948868" y="1045423"/>
          <a:ext cx="2122060" cy="1273236"/>
        </a:xfrm>
        <a:prstGeom prst="roundRect">
          <a:avLst>
            <a:gd name="adj" fmla="val 10000"/>
          </a:avLst>
        </a:prstGeom>
        <a:solidFill>
          <a:srgbClr val="FFB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 dirty="0">
              <a:solidFill>
                <a:schemeClr val="tx1"/>
              </a:solidFill>
              <a:latin typeface="Raleway ExtraBold" panose="020B0503030101060003" pitchFamily="34" charset="77"/>
            </a:rPr>
            <a:t>react-rowing-blades</a:t>
          </a:r>
        </a:p>
      </dsp:txBody>
      <dsp:txXfrm>
        <a:off x="5986160" y="1082715"/>
        <a:ext cx="2047476" cy="1198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8B4FD-ECA9-EF43-A88A-7D5D175D7CB1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18D10-85C7-4D44-B344-852307285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euvenharrison/using-circleci-with-monorepos-c04b03f9f39c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arnpkg.com/lang/en/docs/workspace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62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63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00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https://medium.com/@reuvenharrison/using-circleci-with-monorepos-c04b03f9f39c</a:t>
            </a:r>
            <a:endParaRPr lang="en-GB" dirty="0"/>
          </a:p>
          <a:p>
            <a:endParaRPr lang="en-GB" dirty="0"/>
          </a:p>
          <a:p>
            <a:r>
              <a:rPr lang="en-GB" dirty="0"/>
              <a:t>Working nicely with CI tools often requires scripting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05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tools have a monorepo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Quality of code reviews</a:t>
            </a:r>
          </a:p>
          <a:p>
            <a:endParaRPr lang="en-US" dirty="0"/>
          </a:p>
          <a:p>
            <a:r>
              <a:rPr lang="en-US" dirty="0"/>
              <a:t>- </a:t>
            </a:r>
          </a:p>
          <a:p>
            <a:endParaRPr lang="en-US" dirty="0"/>
          </a:p>
          <a:p>
            <a:r>
              <a:rPr lang="en-US" dirty="0"/>
              <a:t>Shared ownership</a:t>
            </a:r>
          </a:p>
          <a:p>
            <a:endParaRPr lang="en-US" dirty="0"/>
          </a:p>
          <a:p>
            <a:r>
              <a:rPr lang="en-US" dirty="0"/>
              <a:t>- Gatekeepers will be 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91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39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99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98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https://yarnpkg.com/lang/en/docs/workspaces/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4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dependencies can be linked together, which means that your workspaces can depend on one another while always using the most up-to-date code available. This is also a better mechanism than yarn link since it only affects your workspace tree rather than your whole system.</a:t>
            </a:r>
          </a:p>
          <a:p>
            <a:endParaRPr lang="en-US" dirty="0"/>
          </a:p>
          <a:p>
            <a:r>
              <a:rPr lang="en-US" dirty="0"/>
              <a:t>All your project dependencies will be installed together, giving Yarn more latitude to better optimize them.</a:t>
            </a:r>
          </a:p>
          <a:p>
            <a:endParaRPr lang="en-US" dirty="0"/>
          </a:p>
          <a:p>
            <a:r>
              <a:rPr lang="en-US" dirty="0"/>
              <a:t>Yarn will use a single </a:t>
            </a:r>
            <a:r>
              <a:rPr lang="en-US" dirty="0" err="1"/>
              <a:t>lockfile</a:t>
            </a:r>
            <a:r>
              <a:rPr lang="en-US" dirty="0"/>
              <a:t> rather than a different one for each project, which means fewer conflicts and easier reviews.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3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beard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82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42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129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4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  <a:p>
            <a:endParaRPr lang="en-US" dirty="0"/>
          </a:p>
          <a:p>
            <a:r>
              <a:rPr lang="en-US" dirty="0"/>
              <a:t>Three parts: the Good, the Bad, and the Ugly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Wont work at low 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6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Wont work at low 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02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5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12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7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81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0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8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4382951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4174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3635123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5107537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68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FB6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757200" y="2882400"/>
            <a:ext cx="56298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205550" y="100100"/>
            <a:ext cx="7995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5302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2514601"/>
            <a:ext cx="68661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560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2516504"/>
            <a:ext cx="3543300" cy="4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2516504"/>
            <a:ext cx="3543300" cy="4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9238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922000" y="2574000"/>
            <a:ext cx="2332200" cy="3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373778" y="2574000"/>
            <a:ext cx="2332200" cy="3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25557" y="2574000"/>
            <a:ext cx="2332200" cy="3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5884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04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77687"/>
            <a:ext cx="7886700" cy="3624349"/>
          </a:xfrm>
        </p:spPr>
        <p:txBody>
          <a:bodyPr/>
          <a:lstStyle>
            <a:lvl1pPr>
              <a:buClr>
                <a:srgbClr val="FFB600"/>
              </a:buClr>
              <a:defRPr sz="3200" b="0" i="0">
                <a:latin typeface="Raleway" panose="020B0503030101060003" pitchFamily="34" charset="77"/>
              </a:defRPr>
            </a:lvl1pPr>
            <a:lvl2pPr>
              <a:buClr>
                <a:srgbClr val="FFB600"/>
              </a:buClr>
              <a:defRPr sz="2800" b="0" i="0">
                <a:latin typeface="Raleway" panose="020B0503030101060003" pitchFamily="34" charset="77"/>
              </a:defRPr>
            </a:lvl2pPr>
            <a:lvl3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3pPr>
            <a:lvl4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4pPr>
            <a:lvl5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22;p5">
            <a:extLst>
              <a:ext uri="{FF2B5EF4-FFF2-40B4-BE49-F238E27FC236}">
                <a16:creationId xmlns:a16="http://schemas.microsoft.com/office/drawing/2014/main" id="{B65D54DA-32E1-BC49-BB1D-7CFE60012E72}"/>
              </a:ext>
            </a:extLst>
          </p:cNvPr>
          <p:cNvSpPr/>
          <p:nvPr userDrawn="1"/>
        </p:nvSpPr>
        <p:spPr>
          <a:xfrm>
            <a:off x="390735" y="379877"/>
            <a:ext cx="8362529" cy="5976474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16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5671879"/>
            <a:ext cx="82296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2143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9" name="Google Shape;49;p10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78884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rgbClr val="FFB6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11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52282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77687"/>
            <a:ext cx="7886700" cy="3624349"/>
          </a:xfrm>
        </p:spPr>
        <p:txBody>
          <a:bodyPr/>
          <a:lstStyle>
            <a:lvl1pPr>
              <a:buClr>
                <a:srgbClr val="FFB600"/>
              </a:buClr>
              <a:defRPr sz="3200" b="0" i="0">
                <a:latin typeface="Raleway" panose="020B0503030101060003" pitchFamily="34" charset="77"/>
              </a:defRPr>
            </a:lvl1pPr>
            <a:lvl2pPr>
              <a:buClr>
                <a:srgbClr val="FFB600"/>
              </a:buClr>
              <a:defRPr sz="2800" b="0" i="0">
                <a:latin typeface="Raleway" panose="020B0503030101060003" pitchFamily="34" charset="77"/>
              </a:defRPr>
            </a:lvl2pPr>
            <a:lvl3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3pPr>
            <a:lvl4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4pPr>
            <a:lvl5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22;p5">
            <a:extLst>
              <a:ext uri="{FF2B5EF4-FFF2-40B4-BE49-F238E27FC236}">
                <a16:creationId xmlns:a16="http://schemas.microsoft.com/office/drawing/2014/main" id="{B65D54DA-32E1-BC49-BB1D-7CFE60012E72}"/>
              </a:ext>
            </a:extLst>
          </p:cNvPr>
          <p:cNvSpPr/>
          <p:nvPr userDrawn="1"/>
        </p:nvSpPr>
        <p:spPr>
          <a:xfrm>
            <a:off x="390735" y="379877"/>
            <a:ext cx="8362529" cy="5976474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90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1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F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4908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4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4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8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2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4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DEB1E-D6E1-0945-94BE-25FB04CF1E4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2514601"/>
            <a:ext cx="68661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18881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18E0A-B9DA-AE46-8B4D-C95D694ECF65}"/>
              </a:ext>
            </a:extLst>
          </p:cNvPr>
          <p:cNvSpPr txBox="1"/>
          <p:nvPr/>
        </p:nvSpPr>
        <p:spPr>
          <a:xfrm>
            <a:off x="4413236" y="2869970"/>
            <a:ext cx="421730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9AE02-0F23-F04E-95F4-E82F74F80860}"/>
              </a:ext>
            </a:extLst>
          </p:cNvPr>
          <p:cNvSpPr txBox="1"/>
          <p:nvPr/>
        </p:nvSpPr>
        <p:spPr>
          <a:xfrm>
            <a:off x="5329714" y="3887708"/>
            <a:ext cx="330082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B0CA-53AB-3F4E-A9AB-C14B4D8FB318}"/>
              </a:ext>
            </a:extLst>
          </p:cNvPr>
          <p:cNvSpPr txBox="1"/>
          <p:nvPr/>
        </p:nvSpPr>
        <p:spPr>
          <a:xfrm>
            <a:off x="6065388" y="4868958"/>
            <a:ext cx="2565152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UGLY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66EB0-C828-F540-AFD5-28157BD0472A}"/>
              </a:ext>
            </a:extLst>
          </p:cNvPr>
          <p:cNvSpPr txBox="1"/>
          <p:nvPr/>
        </p:nvSpPr>
        <p:spPr>
          <a:xfrm rot="16200000">
            <a:off x="5801205" y="3511899"/>
            <a:ext cx="130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77AA3-D431-8249-AD65-E796577B95D0}"/>
              </a:ext>
            </a:extLst>
          </p:cNvPr>
          <p:cNvSpPr txBox="1"/>
          <p:nvPr/>
        </p:nvSpPr>
        <p:spPr>
          <a:xfrm rot="16200000">
            <a:off x="5947475" y="4278755"/>
            <a:ext cx="18122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FE4E6-60BD-5945-84E8-6F43541685D5}"/>
              </a:ext>
            </a:extLst>
          </p:cNvPr>
          <p:cNvSpPr txBox="1"/>
          <p:nvPr/>
        </p:nvSpPr>
        <p:spPr>
          <a:xfrm rot="16200000">
            <a:off x="5762886" y="5492203"/>
            <a:ext cx="1329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AND 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-47992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00" dirty="0">
                <a:latin typeface="Haettenschweiler" panose="020B0706040902060204" pitchFamily="34" charset="0"/>
                <a:cs typeface="Aharoni" panose="020F0502020204030204" pitchFamily="34" charset="0"/>
              </a:rPr>
              <a:t>MONOREPOS</a:t>
            </a:r>
          </a:p>
        </p:txBody>
      </p:sp>
    </p:spTree>
    <p:extLst>
      <p:ext uri="{BB962C8B-B14F-4D97-AF65-F5344CB8AC3E}">
        <p14:creationId xmlns:p14="http://schemas.microsoft.com/office/powerpoint/2010/main" val="383110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Monolith</a:t>
            </a:r>
          </a:p>
          <a:p>
            <a:pPr>
              <a:lnSpc>
                <a:spcPct val="150000"/>
              </a:lnSpc>
            </a:pPr>
            <a:r>
              <a:rPr lang="en-US" sz="3600" dirty="0" err="1"/>
              <a:t>Multirepo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451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52071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399263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 THE GOOD</a:t>
            </a:r>
          </a:p>
        </p:txBody>
      </p:sp>
    </p:spTree>
    <p:extLst>
      <p:ext uri="{BB962C8B-B14F-4D97-AF65-F5344CB8AC3E}">
        <p14:creationId xmlns:p14="http://schemas.microsoft.com/office/powerpoint/2010/main" val="319040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I </a:t>
            </a:r>
            <a:r>
              <a:rPr lang="en-US" dirty="0">
                <a:solidFill>
                  <a:srgbClr val="FFB600"/>
                </a:solidFill>
              </a:rPr>
              <a:t>want</a:t>
            </a:r>
            <a:r>
              <a:rPr lang="en-US" dirty="0"/>
              <a:t> one?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One development environment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Common configuration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Cross package changes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Single culture</a:t>
            </a:r>
          </a:p>
        </p:txBody>
      </p:sp>
    </p:spTree>
    <p:extLst>
      <p:ext uri="{BB962C8B-B14F-4D97-AF65-F5344CB8AC3E}">
        <p14:creationId xmlns:p14="http://schemas.microsoft.com/office/powerpoint/2010/main" val="21955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One</a:t>
            </a:r>
            <a:r>
              <a:rPr lang="en-US" dirty="0"/>
              <a:t> development environment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Everything in one place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Backend and frontend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Easy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22069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Common</a:t>
            </a:r>
            <a:r>
              <a:rPr lang="en-US" dirty="0">
                <a:solidFill>
                  <a:schemeClr val="tx1"/>
                </a:solidFill>
              </a:rPr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Top level </a:t>
            </a:r>
            <a:r>
              <a:rPr lang="en-GB" sz="3600" dirty="0" err="1"/>
              <a:t>eslint</a:t>
            </a:r>
            <a:r>
              <a:rPr lang="en-GB" sz="3600" dirty="0"/>
              <a:t>/prettier/babel</a:t>
            </a:r>
          </a:p>
          <a:p>
            <a:pPr fontAlgn="base">
              <a:lnSpc>
                <a:spcPct val="150000"/>
              </a:lnSpc>
            </a:pPr>
            <a:r>
              <a:rPr lang="en-GB" sz="3600" dirty="0"/>
              <a:t>Less convention switching</a:t>
            </a:r>
          </a:p>
        </p:txBody>
      </p:sp>
    </p:spTree>
    <p:extLst>
      <p:ext uri="{BB962C8B-B14F-4D97-AF65-F5344CB8AC3E}">
        <p14:creationId xmlns:p14="http://schemas.microsoft.com/office/powerpoint/2010/main" val="28793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Cross</a:t>
            </a:r>
            <a:r>
              <a:rPr lang="en-GB" b="0" dirty="0"/>
              <a:t> package changes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One pull request for feature spanning multiple packages</a:t>
            </a:r>
          </a:p>
          <a:p>
            <a:pPr fontAlgn="base">
              <a:lnSpc>
                <a:spcPct val="150000"/>
              </a:lnSpc>
            </a:pPr>
            <a:r>
              <a:rPr lang="en-GB" sz="3600" dirty="0"/>
              <a:t>One review</a:t>
            </a:r>
          </a:p>
        </p:txBody>
      </p:sp>
    </p:spTree>
    <p:extLst>
      <p:ext uri="{BB962C8B-B14F-4D97-AF65-F5344CB8AC3E}">
        <p14:creationId xmlns:p14="http://schemas.microsoft.com/office/powerpoint/2010/main" val="39640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Single</a:t>
            </a:r>
            <a:r>
              <a:rPr lang="en-GB" b="0" dirty="0"/>
              <a:t> culture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Software is easy</a:t>
            </a:r>
          </a:p>
          <a:p>
            <a:pPr fontAlgn="base">
              <a:lnSpc>
                <a:spcPct val="150000"/>
              </a:lnSpc>
            </a:pPr>
            <a:r>
              <a:rPr lang="en-GB" sz="3600" dirty="0"/>
              <a:t>People are hard</a:t>
            </a:r>
          </a:p>
        </p:txBody>
      </p:sp>
    </p:spTree>
    <p:extLst>
      <p:ext uri="{BB962C8B-B14F-4D97-AF65-F5344CB8AC3E}">
        <p14:creationId xmlns:p14="http://schemas.microsoft.com/office/powerpoint/2010/main" val="13387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01193" y="0"/>
            <a:ext cx="152071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399263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 THE BAD</a:t>
            </a:r>
          </a:p>
        </p:txBody>
      </p:sp>
    </p:spTree>
    <p:extLst>
      <p:ext uri="{BB962C8B-B14F-4D97-AF65-F5344CB8AC3E}">
        <p14:creationId xmlns:p14="http://schemas.microsoft.com/office/powerpoint/2010/main" val="79307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</a:t>
            </a:r>
            <a:r>
              <a:rPr lang="en-US" dirty="0">
                <a:solidFill>
                  <a:srgbClr val="FFB600"/>
                </a:solidFill>
              </a:rPr>
              <a:t>catch</a:t>
            </a:r>
            <a:r>
              <a:rPr lang="en-US" dirty="0"/>
              <a:t>?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600" dirty="0"/>
              <a:t>Bigger repository</a:t>
            </a:r>
          </a:p>
          <a:p>
            <a:r>
              <a:rPr lang="en-GB" sz="3600" dirty="0"/>
              <a:t>Longer build times</a:t>
            </a:r>
          </a:p>
          <a:p>
            <a:r>
              <a:rPr lang="en-GB" sz="3600" dirty="0"/>
              <a:t>Broken master</a:t>
            </a:r>
          </a:p>
          <a:p>
            <a:r>
              <a:rPr lang="en-GB" sz="3600" dirty="0"/>
              <a:t>Tooling less mature</a:t>
            </a:r>
          </a:p>
          <a:p>
            <a:r>
              <a:rPr lang="en-GB" sz="3600" dirty="0"/>
              <a:t>Fewer resources</a:t>
            </a:r>
          </a:p>
          <a:p>
            <a:r>
              <a:rPr lang="en-GB" sz="3600" dirty="0"/>
              <a:t>Incompatible culture</a:t>
            </a:r>
          </a:p>
        </p:txBody>
      </p:sp>
    </p:spTree>
    <p:extLst>
      <p:ext uri="{BB962C8B-B14F-4D97-AF65-F5344CB8AC3E}">
        <p14:creationId xmlns:p14="http://schemas.microsoft.com/office/powerpoint/2010/main" val="239826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Bigger</a:t>
            </a:r>
            <a:r>
              <a:rPr lang="en-GB" b="0" dirty="0"/>
              <a:t> repository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3B115-4550-7747-B83F-26A4793ED274}"/>
              </a:ext>
            </a:extLst>
          </p:cNvPr>
          <p:cNvSpPr txBox="1"/>
          <p:nvPr/>
        </p:nvSpPr>
        <p:spPr>
          <a:xfrm>
            <a:off x="1447800" y="3390734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latin typeface="Raleway SemiBold" panose="020B0503030101060003" pitchFamily="34" charset="77"/>
              </a:rPr>
              <a:t>¯\_(</a:t>
            </a:r>
            <a:r>
              <a:rPr lang="ja-JP" altLang="en-US" sz="8800" b="1">
                <a:latin typeface="Raleway SemiBold" panose="020B0503030101060003" pitchFamily="34" charset="77"/>
              </a:rPr>
              <a:t>ツ</a:t>
            </a:r>
            <a:r>
              <a:rPr lang="en-US" altLang="ja-JP" sz="8800" b="1" dirty="0">
                <a:latin typeface="Raleway SemiBold" panose="020B0503030101060003" pitchFamily="34" charset="77"/>
              </a:rPr>
              <a:t>)_/¯</a:t>
            </a:r>
            <a:endParaRPr lang="en-US" sz="8800" b="1" dirty="0">
              <a:latin typeface="Raleway SemiBold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BDA70C-3AC9-2143-B3F3-6269ADB2A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499" y="661365"/>
            <a:ext cx="8175002" cy="939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92ED1-EEF1-AB42-9DDE-1B64DA3E0C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16" y="1981016"/>
            <a:ext cx="2788024" cy="2104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D93E7-7217-2D4E-AB1D-CC13C722BE2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116" y="4314350"/>
            <a:ext cx="2788024" cy="2232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0F81C8-AEDE-CF42-84EE-E064E069501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261" y="1980337"/>
            <a:ext cx="2913600" cy="23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29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Bigger</a:t>
            </a:r>
            <a:r>
              <a:rPr lang="en-GB" b="0" dirty="0"/>
              <a:t> repository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1EB34-16A4-3943-9ADA-CD93AE4EDD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2477870"/>
            <a:ext cx="7886700" cy="30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5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Longer</a:t>
            </a:r>
            <a:r>
              <a:rPr lang="en-GB" b="0" dirty="0"/>
              <a:t> build times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ED568-4618-4E48-B2E8-1E9D6D40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987847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Broken </a:t>
            </a:r>
            <a:r>
              <a:rPr lang="en-GB" b="0" dirty="0">
                <a:solidFill>
                  <a:schemeClr val="tx1"/>
                </a:solidFill>
              </a:rPr>
              <a:t>master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AE349-CCA6-B74C-B688-ED908FDF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2946400"/>
            <a:ext cx="21082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8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/>
              <a:t>Tooling </a:t>
            </a:r>
            <a:r>
              <a:rPr lang="en-GB" b="0" dirty="0">
                <a:solidFill>
                  <a:srgbClr val="FFB600"/>
                </a:solidFill>
              </a:rPr>
              <a:t>less</a:t>
            </a:r>
            <a:r>
              <a:rPr lang="en-GB" b="0" dirty="0"/>
              <a:t> mature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Tools assume things that don’t hold for </a:t>
            </a:r>
            <a:r>
              <a:rPr lang="en-GB" sz="3600" dirty="0" err="1"/>
              <a:t>monorepos</a:t>
            </a:r>
            <a:endParaRPr lang="en-GB" sz="3600" dirty="0"/>
          </a:p>
          <a:p>
            <a:pPr fontAlgn="base">
              <a:lnSpc>
                <a:spcPct val="150000"/>
              </a:lnSpc>
            </a:pPr>
            <a:r>
              <a:rPr lang="en-GB" sz="3600" dirty="0"/>
              <a:t>Continuous Integration tools are tricky</a:t>
            </a:r>
          </a:p>
        </p:txBody>
      </p:sp>
    </p:spTree>
    <p:extLst>
      <p:ext uri="{BB962C8B-B14F-4D97-AF65-F5344CB8AC3E}">
        <p14:creationId xmlns:p14="http://schemas.microsoft.com/office/powerpoint/2010/main" val="220936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Fewer</a:t>
            </a:r>
            <a:r>
              <a:rPr lang="en-GB" b="0" dirty="0"/>
              <a:t> resources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sz="3600" dirty="0"/>
              <a:t>Sometimes you’re on your own</a:t>
            </a:r>
          </a:p>
        </p:txBody>
      </p:sp>
    </p:spTree>
    <p:extLst>
      <p:ext uri="{BB962C8B-B14F-4D97-AF65-F5344CB8AC3E}">
        <p14:creationId xmlns:p14="http://schemas.microsoft.com/office/powerpoint/2010/main" val="203626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dirty="0"/>
              <a:t>Incompatible </a:t>
            </a:r>
            <a:r>
              <a:rPr lang="en-GB" dirty="0">
                <a:solidFill>
                  <a:srgbClr val="FFB600"/>
                </a:solidFill>
              </a:rPr>
              <a:t>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spcBef>
                <a:spcPts val="3400"/>
              </a:spcBef>
            </a:pPr>
            <a:r>
              <a:rPr lang="en-GB" sz="3600" dirty="0"/>
              <a:t>Requires trust</a:t>
            </a:r>
          </a:p>
          <a:p>
            <a:pPr fontAlgn="base">
              <a:spcBef>
                <a:spcPts val="3400"/>
              </a:spcBef>
            </a:pPr>
            <a:r>
              <a:rPr lang="en-GB" sz="3600" dirty="0"/>
              <a:t>Having your own repository can free you from bureaucracy</a:t>
            </a:r>
          </a:p>
          <a:p>
            <a:pPr fontAlgn="base">
              <a:spcBef>
                <a:spcPts val="3400"/>
              </a:spcBef>
            </a:pPr>
            <a:r>
              <a:rPr lang="en-GB" sz="3600" dirty="0"/>
              <a:t>Quality of code reviews</a:t>
            </a:r>
          </a:p>
          <a:p>
            <a:pPr fontAlgn="base">
              <a:spcBef>
                <a:spcPts val="3400"/>
              </a:spcBef>
            </a:pPr>
            <a:r>
              <a:rPr lang="en-GB" sz="3600" dirty="0"/>
              <a:t>Shared ownership</a:t>
            </a:r>
          </a:p>
        </p:txBody>
      </p:sp>
    </p:spTree>
    <p:extLst>
      <p:ext uri="{BB962C8B-B14F-4D97-AF65-F5344CB8AC3E}">
        <p14:creationId xmlns:p14="http://schemas.microsoft.com/office/powerpoint/2010/main" val="26308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2435"/>
          <a:stretch/>
        </p:blipFill>
        <p:spPr>
          <a:xfrm>
            <a:off x="-2547257" y="0"/>
            <a:ext cx="3347892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399263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 THE UGLY</a:t>
            </a:r>
          </a:p>
        </p:txBody>
      </p:sp>
    </p:spTree>
    <p:extLst>
      <p:ext uri="{BB962C8B-B14F-4D97-AF65-F5344CB8AC3E}">
        <p14:creationId xmlns:p14="http://schemas.microsoft.com/office/powerpoint/2010/main" val="4066722833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3126400"/>
            <a:ext cx="4977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600" dirty="0">
                <a:solidFill>
                  <a:srgbClr val="FFB600"/>
                </a:solidFill>
              </a:rPr>
              <a:t>How</a:t>
            </a:r>
            <a:r>
              <a:rPr lang="en" sz="6600" dirty="0">
                <a:solidFill>
                  <a:schemeClr val="tx1"/>
                </a:solidFill>
              </a:rPr>
              <a:t> </a:t>
            </a:r>
            <a:r>
              <a:rPr lang="en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I get a </a:t>
            </a:r>
            <a:r>
              <a:rPr lang="en" sz="6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monorepo</a:t>
            </a:r>
            <a:r>
              <a:rPr lang="en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5" y="324161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9" y="1634276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5" y="307372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883146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4" y="2133389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8" y="236012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114197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54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dirty="0">
                <a:solidFill>
                  <a:srgbClr val="FFB600"/>
                </a:solidFill>
              </a:rPr>
              <a:t>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 -&gt; monorepo</a:t>
            </a:r>
          </a:p>
          <a:p>
            <a:r>
              <a:rPr lang="en-US" dirty="0" err="1"/>
              <a:t>Multirepo</a:t>
            </a:r>
            <a:r>
              <a:rPr lang="en-US" dirty="0"/>
              <a:t> -&gt; monorepo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54DD4-0BCB-264D-BF09-E1018F1E4111}"/>
              </a:ext>
            </a:extLst>
          </p:cNvPr>
          <p:cNvSpPr txBox="1"/>
          <p:nvPr/>
        </p:nvSpPr>
        <p:spPr>
          <a:xfrm rot="20137923">
            <a:off x="5515428" y="2917371"/>
            <a:ext cx="1161142" cy="64698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Impact" panose="020B080603090205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41968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9A270-EB43-204E-B60B-A8AC2383E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86605" y="0"/>
            <a:ext cx="11430605" cy="69810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282EA2-BAEC-FA4F-8CB3-B24A910E01C7}"/>
              </a:ext>
            </a:extLst>
          </p:cNvPr>
          <p:cNvSpPr/>
          <p:nvPr/>
        </p:nvSpPr>
        <p:spPr>
          <a:xfrm>
            <a:off x="219922" y="430796"/>
            <a:ext cx="89204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  <a:ea typeface="+mj-ea"/>
                <a:cs typeface="+mj-cs"/>
              </a:rPr>
              <a:t>Incremental</a:t>
            </a:r>
            <a:br>
              <a:rPr lang="en-US" sz="7200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  <a:ea typeface="+mj-ea"/>
                <a:cs typeface="+mj-cs"/>
              </a:rPr>
            </a:br>
            <a:r>
              <a:rPr lang="en-US" sz="7200" b="1" dirty="0">
                <a:solidFill>
                  <a:schemeClr val="bg1"/>
                </a:solidFill>
                <a:latin typeface="Raleway ExtraBold" panose="020B0503030101060003" pitchFamily="34" charset="77"/>
                <a:ea typeface="+mj-ea"/>
                <a:cs typeface="+mj-cs"/>
              </a:rPr>
              <a:t>migration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6B21B-AC02-FC4B-B605-0A10F8885A0A}"/>
              </a:ext>
            </a:extLst>
          </p:cNvPr>
          <p:cNvSpPr/>
          <p:nvPr/>
        </p:nvSpPr>
        <p:spPr>
          <a:xfrm>
            <a:off x="4680132" y="4118879"/>
            <a:ext cx="2468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 ExtraBold" panose="020B0503030101060003" pitchFamily="34" charset="77"/>
              </a:rPr>
              <a:t>Monorepo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324FB-8C12-804A-A6DD-9EA1387C080F}"/>
              </a:ext>
            </a:extLst>
          </p:cNvPr>
          <p:cNvSpPr/>
          <p:nvPr/>
        </p:nvSpPr>
        <p:spPr>
          <a:xfrm>
            <a:off x="6475163" y="3105834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Raleway ExtraBold" panose="020B0503030101060003" pitchFamily="34" charset="77"/>
              </a:rPr>
              <a:t>Multirepo</a:t>
            </a:r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A6924-9722-6C4C-9A49-48E981F53AE7}"/>
              </a:ext>
            </a:extLst>
          </p:cNvPr>
          <p:cNvSpPr/>
          <p:nvPr/>
        </p:nvSpPr>
        <p:spPr>
          <a:xfrm>
            <a:off x="2844075" y="5226820"/>
            <a:ext cx="2175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 ExtraBold" panose="020B0503030101060003" pitchFamily="34" charset="77"/>
              </a:rPr>
              <a:t>Monolith</a:t>
            </a:r>
            <a:endParaRPr lang="en-US" sz="3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4F0E29-2090-3C44-AC70-E36D56723139}"/>
              </a:ext>
            </a:extLst>
          </p:cNvPr>
          <p:cNvCxnSpPr/>
          <p:nvPr/>
        </p:nvCxnSpPr>
        <p:spPr>
          <a:xfrm flipH="1">
            <a:off x="5850071" y="3747224"/>
            <a:ext cx="667657" cy="471492"/>
          </a:xfrm>
          <a:prstGeom prst="straightConnector1">
            <a:avLst/>
          </a:prstGeom>
          <a:ln w="1174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86209C-F14B-8D4E-A987-2E2CA8F2DB5B}"/>
              </a:ext>
            </a:extLst>
          </p:cNvPr>
          <p:cNvCxnSpPr>
            <a:cxnSpLocks/>
          </p:cNvCxnSpPr>
          <p:nvPr/>
        </p:nvCxnSpPr>
        <p:spPr>
          <a:xfrm flipV="1">
            <a:off x="4365595" y="4714674"/>
            <a:ext cx="796788" cy="562682"/>
          </a:xfrm>
          <a:prstGeom prst="straightConnector1">
            <a:avLst/>
          </a:prstGeom>
          <a:ln w="1174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8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9FC4-1112-0844-B6B6-65E5BB5A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A13-705C-2D46-B84C-AB630A0F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latin typeface="Raleway" panose="020B0503030101060003" pitchFamily="34" charset="77"/>
              </a:rPr>
              <a:t>The Good – why would I want one?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latin typeface="Raleway" panose="020B0503030101060003" pitchFamily="34" charset="77"/>
              </a:rPr>
              <a:t>The Bad – what’s the catch?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latin typeface="Raleway" panose="020B0503030101060003" pitchFamily="34" charset="77"/>
              </a:rPr>
              <a:t>The Ugly – how do I get one?</a:t>
            </a:r>
          </a:p>
        </p:txBody>
      </p:sp>
    </p:spTree>
    <p:extLst>
      <p:ext uri="{BB962C8B-B14F-4D97-AF65-F5344CB8AC3E}">
        <p14:creationId xmlns:p14="http://schemas.microsoft.com/office/powerpoint/2010/main" val="33583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9E71-6FAB-C74F-914C-E6021211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0CD951-89ED-124C-9E8E-F7C1F900C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367530"/>
              </p:ext>
            </p:extLst>
          </p:nvPr>
        </p:nvGraphicFramePr>
        <p:xfrm>
          <a:off x="628649" y="2020717"/>
          <a:ext cx="8078029" cy="3364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909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2E4841-6D09-AD4B-A9F4-4C29B7486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4DBAE1-A4FA-B944-B56C-6E68DCD8C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B7E4D1-5747-0246-AEAB-4F76C9453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14243E-3F2C-BD4B-B628-C1823D93F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8A4C96-E4C8-9447-8135-DC469B4DA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83-F2B5-2641-B405-424EC97C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workspaces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19C3-A263-5E40-BB22-A3B05256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Run </a:t>
            </a:r>
            <a:r>
              <a:rPr lang="en-US" sz="3600" dirty="0">
                <a:latin typeface="Courier" pitchFamily="2" charset="0"/>
              </a:rPr>
              <a:t>yarn install </a:t>
            </a:r>
            <a:r>
              <a:rPr lang="en-US" sz="3600" dirty="0"/>
              <a:t>once to install dependencies for multiple packages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E87B6-BC7D-EE4D-A622-0B6246B5F3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098" y="270262"/>
            <a:ext cx="2425340" cy="10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1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83-F2B5-2641-B405-424EC97C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5685065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Why</a:t>
            </a:r>
            <a:r>
              <a:rPr lang="en-US" dirty="0"/>
              <a:t> would you want to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19C3-A263-5E40-BB22-A3B05256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Your dependencies can be linked together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More latitude to optimize dependencies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Single </a:t>
            </a:r>
            <a:r>
              <a:rPr lang="en-US" sz="3600" dirty="0" err="1"/>
              <a:t>lockfile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E87B6-BC7D-EE4D-A622-0B6246B5F3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098" y="270262"/>
            <a:ext cx="2425340" cy="10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FB30-4BF3-8C4E-AD11-D7FA0780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8338-1709-B243-8035-F8D435F41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Optimizes managing multi-package repositories with git and </a:t>
            </a:r>
            <a:r>
              <a:rPr lang="en-US" sz="3600" dirty="0" err="1"/>
              <a:t>npm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12CF6-53A9-6A42-AABD-5631E5C45C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124" y="136964"/>
            <a:ext cx="1811613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8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FB30-4BF3-8C4E-AD11-D7FA0780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8338-1709-B243-8035-F8D435F41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Manages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Testing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Building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Versioning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Releasing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12CF6-53A9-6A42-AABD-5631E5C45C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124" y="136964"/>
            <a:ext cx="1811613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3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3565-769C-6D48-8975-56CA9D93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B7B9-DA52-5641-8A30-FDA31172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this really useful we create top level scripts</a:t>
            </a:r>
          </a:p>
        </p:txBody>
      </p:sp>
    </p:spTree>
    <p:extLst>
      <p:ext uri="{BB962C8B-B14F-4D97-AF65-F5344CB8AC3E}">
        <p14:creationId xmlns:p14="http://schemas.microsoft.com/office/powerpoint/2010/main" val="2477053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In conclusion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446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17490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Is it </a:t>
            </a:r>
            <a:r>
              <a:rPr lang="en" dirty="0">
                <a:solidFill>
                  <a:srgbClr val="FFB600"/>
                </a:solidFill>
              </a:rPr>
              <a:t>right</a:t>
            </a:r>
            <a:r>
              <a:rPr lang="en" dirty="0"/>
              <a:t> for me or my team?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156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C8F1D-B530-9C46-A696-6AE9AFB8EE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197" y="0"/>
            <a:ext cx="10684328" cy="71228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A59B64-CBCD-5443-B5A2-D41E2F996F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9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97840" y="0"/>
            <a:ext cx="9131098" cy="6858000"/>
          </a:xfrm>
          <a:prstGeom prst="rect">
            <a:avLst/>
          </a:prstGeom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860425" y="323643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5400" dirty="0">
                <a:solidFill>
                  <a:srgbClr val="FFFFFF"/>
                </a:solidFill>
              </a:rPr>
              <a:t>Technical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7" name="Google Shape;164;p22">
            <a:extLst>
              <a:ext uri="{FF2B5EF4-FFF2-40B4-BE49-F238E27FC236}">
                <a16:creationId xmlns:a16="http://schemas.microsoft.com/office/drawing/2014/main" id="{281C1317-9D1F-A844-ACCD-445AE4ADD04E}"/>
              </a:ext>
            </a:extLst>
          </p:cNvPr>
          <p:cNvSpPr txBox="1">
            <a:spLocks/>
          </p:cNvSpPr>
          <p:nvPr/>
        </p:nvSpPr>
        <p:spPr>
          <a:xfrm>
            <a:off x="5309054" y="323643"/>
            <a:ext cx="47541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defTabSz="914400"/>
            <a:r>
              <a:rPr lang="en-GB" sz="5400" kern="0" dirty="0">
                <a:solidFill>
                  <a:srgbClr val="FFFFFF"/>
                </a:solidFill>
              </a:rPr>
              <a:t>Cultural</a:t>
            </a:r>
          </a:p>
        </p:txBody>
      </p:sp>
    </p:spTree>
    <p:extLst>
      <p:ext uri="{BB962C8B-B14F-4D97-AF65-F5344CB8AC3E}">
        <p14:creationId xmlns:p14="http://schemas.microsoft.com/office/powerpoint/2010/main" val="2668123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3565-769C-6D48-8975-56CA9D93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B7B9-DA52-5641-8A30-FDA31172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136726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What is a monorepo?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266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3565-769C-6D48-8975-56CA9D93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B7B9-DA52-5641-8A30-FDA31172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ownership</a:t>
            </a:r>
          </a:p>
        </p:txBody>
      </p:sp>
    </p:spTree>
    <p:extLst>
      <p:ext uri="{BB962C8B-B14F-4D97-AF65-F5344CB8AC3E}">
        <p14:creationId xmlns:p14="http://schemas.microsoft.com/office/powerpoint/2010/main" val="3874343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26857" y="-271798"/>
            <a:ext cx="14717486" cy="9024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18E0A-B9DA-AE46-8B4D-C95D694ECF65}"/>
              </a:ext>
            </a:extLst>
          </p:cNvPr>
          <p:cNvSpPr txBox="1"/>
          <p:nvPr/>
        </p:nvSpPr>
        <p:spPr>
          <a:xfrm>
            <a:off x="4413236" y="2869970"/>
            <a:ext cx="421730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9AE02-0F23-F04E-95F4-E82F74F80860}"/>
              </a:ext>
            </a:extLst>
          </p:cNvPr>
          <p:cNvSpPr txBox="1"/>
          <p:nvPr/>
        </p:nvSpPr>
        <p:spPr>
          <a:xfrm>
            <a:off x="5329714" y="3887708"/>
            <a:ext cx="330082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B0CA-53AB-3F4E-A9AB-C14B4D8FB318}"/>
              </a:ext>
            </a:extLst>
          </p:cNvPr>
          <p:cNvSpPr txBox="1"/>
          <p:nvPr/>
        </p:nvSpPr>
        <p:spPr>
          <a:xfrm>
            <a:off x="6065388" y="4868958"/>
            <a:ext cx="2565152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UGLY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66EB0-C828-F540-AFD5-28157BD0472A}"/>
              </a:ext>
            </a:extLst>
          </p:cNvPr>
          <p:cNvSpPr txBox="1"/>
          <p:nvPr/>
        </p:nvSpPr>
        <p:spPr>
          <a:xfrm rot="16200000">
            <a:off x="5801205" y="3511899"/>
            <a:ext cx="130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77AA3-D431-8249-AD65-E796577B95D0}"/>
              </a:ext>
            </a:extLst>
          </p:cNvPr>
          <p:cNvSpPr txBox="1"/>
          <p:nvPr/>
        </p:nvSpPr>
        <p:spPr>
          <a:xfrm rot="16200000">
            <a:off x="5947475" y="4278755"/>
            <a:ext cx="18122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FE4E6-60BD-5945-84E8-6F43541685D5}"/>
              </a:ext>
            </a:extLst>
          </p:cNvPr>
          <p:cNvSpPr txBox="1"/>
          <p:nvPr/>
        </p:nvSpPr>
        <p:spPr>
          <a:xfrm rot="16200000">
            <a:off x="5762886" y="5492203"/>
            <a:ext cx="1329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AND 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-47992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00" dirty="0">
                <a:latin typeface="Haettenschweiler" panose="020B0706040902060204" pitchFamily="34" charset="0"/>
                <a:cs typeface="Aharoni" panose="020F0502020204030204" pitchFamily="34" charset="0"/>
              </a:rPr>
              <a:t>THANKS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CFE58-1755-1A41-8EFC-83EF7CBDC98A}"/>
              </a:ext>
            </a:extLst>
          </p:cNvPr>
          <p:cNvSpPr txBox="1"/>
          <p:nvPr/>
        </p:nvSpPr>
        <p:spPr>
          <a:xfrm>
            <a:off x="2489349" y="235246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Haettenschweiler" panose="020B0706040902060204" pitchFamily="34" charset="0"/>
                <a:cs typeface="Aharoni" panose="020F0502020204030204" pitchFamily="34" charset="0"/>
              </a:rPr>
              <a:t>MONOREPOS</a:t>
            </a:r>
          </a:p>
        </p:txBody>
      </p:sp>
    </p:spTree>
    <p:extLst>
      <p:ext uri="{BB962C8B-B14F-4D97-AF65-F5344CB8AC3E}">
        <p14:creationId xmlns:p14="http://schemas.microsoft.com/office/powerpoint/2010/main" val="319905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08" y="299048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300" b="0" dirty="0"/>
              <a:t>Contains </a:t>
            </a:r>
            <a:r>
              <a:rPr lang="en-GB" sz="5300" b="0" dirty="0">
                <a:solidFill>
                  <a:srgbClr val="FFB600"/>
                </a:solidFill>
              </a:rPr>
              <a:t>multiple</a:t>
            </a:r>
            <a:r>
              <a:rPr lang="en-GB" sz="5300" b="0" dirty="0"/>
              <a:t> packages or projects</a:t>
            </a:r>
            <a:br>
              <a:rPr lang="en-GB" b="0" dirty="0"/>
            </a:br>
            <a:br>
              <a:rPr lang="en-GB" dirty="0"/>
            </a:br>
            <a:endParaRPr lang="en-US" dirty="0">
              <a:solidFill>
                <a:srgbClr val="FF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7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Examples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96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033D08D-8419-F542-9C86-8FDE8909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3832" y="455619"/>
            <a:ext cx="1338141" cy="11807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858A43-A4A4-7A42-BB5F-3998133B1465}"/>
              </a:ext>
            </a:extLst>
          </p:cNvPr>
          <p:cNvSpPr txBox="1">
            <a:spLocks/>
          </p:cNvSpPr>
          <p:nvPr/>
        </p:nvSpPr>
        <p:spPr>
          <a:xfrm>
            <a:off x="628649" y="69515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</a:rPr>
              <a:t>React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CE63B-1C94-0A4B-BE3E-A64739C304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04" y="1875866"/>
            <a:ext cx="7928589" cy="38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5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858A43-A4A4-7A42-BB5F-3998133B1465}"/>
              </a:ext>
            </a:extLst>
          </p:cNvPr>
          <p:cNvSpPr txBox="1">
            <a:spLocks/>
          </p:cNvSpPr>
          <p:nvPr/>
        </p:nvSpPr>
        <p:spPr>
          <a:xfrm>
            <a:off x="628649" y="69515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</a:rPr>
              <a:t>Babel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DC7A-8681-A446-924C-92E38ECB62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697" y="258100"/>
            <a:ext cx="2885303" cy="131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2D5EB-6EB7-4D46-BC87-2EE550EEA5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1775054"/>
            <a:ext cx="7907127" cy="39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6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08" y="299048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0" dirty="0"/>
              <a:t>“Juggling a multimodule project over multiple repos is like trying to </a:t>
            </a:r>
            <a:r>
              <a:rPr lang="en-GB" b="0" dirty="0">
                <a:solidFill>
                  <a:srgbClr val="FFB600"/>
                </a:solidFill>
              </a:rPr>
              <a:t>teach a </a:t>
            </a:r>
            <a:r>
              <a:rPr lang="en-GB" b="0" dirty="0" err="1">
                <a:solidFill>
                  <a:srgbClr val="FFB600"/>
                </a:solidFill>
              </a:rPr>
              <a:t>newborn</a:t>
            </a:r>
            <a:r>
              <a:rPr lang="en-GB" b="0" dirty="0">
                <a:solidFill>
                  <a:srgbClr val="FFB600"/>
                </a:solidFill>
              </a:rPr>
              <a:t> baby how to ride a bike</a:t>
            </a:r>
            <a:r>
              <a:rPr lang="en-GB" b="0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6264</TotalTime>
  <Words>741</Words>
  <Application>Microsoft Macintosh PowerPoint</Application>
  <PresentationFormat>On-screen Show (4:3)</PresentationFormat>
  <Paragraphs>223</Paragraphs>
  <Slides>41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Calibri Light</vt:lpstr>
      <vt:lpstr>Courier</vt:lpstr>
      <vt:lpstr>Haettenschweiler</vt:lpstr>
      <vt:lpstr>Impact</vt:lpstr>
      <vt:lpstr>Playbill</vt:lpstr>
      <vt:lpstr>Raleway</vt:lpstr>
      <vt:lpstr>Raleway ExtraBold</vt:lpstr>
      <vt:lpstr>Raleway Light</vt:lpstr>
      <vt:lpstr>Raleway SemiBold</vt:lpstr>
      <vt:lpstr>Office Theme</vt:lpstr>
      <vt:lpstr>Olivia template</vt:lpstr>
      <vt:lpstr>PowerPoint Presentation</vt:lpstr>
      <vt:lpstr>PowerPoint Presentation</vt:lpstr>
      <vt:lpstr>The plan</vt:lpstr>
      <vt:lpstr>What is a monorepo?</vt:lpstr>
      <vt:lpstr>Contains multiple packages or projects  </vt:lpstr>
      <vt:lpstr>Examples</vt:lpstr>
      <vt:lpstr>PowerPoint Presentation</vt:lpstr>
      <vt:lpstr>PowerPoint Presentation</vt:lpstr>
      <vt:lpstr>“Juggling a multimodule project over multiple repos is like trying to teach a newborn baby how to ride a bike”</vt:lpstr>
      <vt:lpstr>Alternatives</vt:lpstr>
      <vt:lpstr>PowerPoint Presentation</vt:lpstr>
      <vt:lpstr>Why would I want one?</vt:lpstr>
      <vt:lpstr>One development environment</vt:lpstr>
      <vt:lpstr>Common configuration</vt:lpstr>
      <vt:lpstr>Cross package changes</vt:lpstr>
      <vt:lpstr>Single culture</vt:lpstr>
      <vt:lpstr>PowerPoint Presentation</vt:lpstr>
      <vt:lpstr>What’s the catch?</vt:lpstr>
      <vt:lpstr>Bigger repository</vt:lpstr>
      <vt:lpstr>Bigger repository</vt:lpstr>
      <vt:lpstr>Longer build times</vt:lpstr>
      <vt:lpstr>Broken master</vt:lpstr>
      <vt:lpstr>Tooling less mature</vt:lpstr>
      <vt:lpstr>Fewer resources</vt:lpstr>
      <vt:lpstr>Incompatible culture</vt:lpstr>
      <vt:lpstr>PowerPoint Presentation</vt:lpstr>
      <vt:lpstr>How do I get a monorepo?</vt:lpstr>
      <vt:lpstr>Incremental migration</vt:lpstr>
      <vt:lpstr>PowerPoint Presentation</vt:lpstr>
      <vt:lpstr>Demo</vt:lpstr>
      <vt:lpstr>Yarn workspaces</vt:lpstr>
      <vt:lpstr>Why would you want to do this?</vt:lpstr>
      <vt:lpstr>Lerna</vt:lpstr>
      <vt:lpstr>Lerna</vt:lpstr>
      <vt:lpstr>Lerna</vt:lpstr>
      <vt:lpstr>In conclusion</vt:lpstr>
      <vt:lpstr>Is it right for me or my team?</vt:lpstr>
      <vt:lpstr>Technical</vt:lpstr>
      <vt:lpstr>Technical</vt:lpstr>
      <vt:lpstr>Cultural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Walley</dc:creator>
  <cp:lastModifiedBy>John Walley</cp:lastModifiedBy>
  <cp:revision>45</cp:revision>
  <dcterms:created xsi:type="dcterms:W3CDTF">2019-10-24T10:42:12Z</dcterms:created>
  <dcterms:modified xsi:type="dcterms:W3CDTF">2019-11-11T12:36:11Z</dcterms:modified>
</cp:coreProperties>
</file>